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8" r:id="rId2"/>
    <p:sldId id="259" r:id="rId3"/>
    <p:sldId id="260" r:id="rId4"/>
    <p:sldId id="263" r:id="rId5"/>
    <p:sldId id="264" r:id="rId6"/>
    <p:sldId id="265" r:id="rId7"/>
    <p:sldId id="279" r:id="rId8"/>
    <p:sldId id="280" r:id="rId9"/>
    <p:sldId id="268" r:id="rId10"/>
    <p:sldId id="269" r:id="rId11"/>
    <p:sldId id="272" r:id="rId12"/>
    <p:sldId id="273" r:id="rId13"/>
    <p:sldId id="27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3A2C"/>
    <a:srgbClr val="D78F8E"/>
    <a:srgbClr val="F8EDEC"/>
    <a:srgbClr val="EDD1CF"/>
    <a:srgbClr val="F3E8E7"/>
    <a:srgbClr val="4F392B"/>
    <a:srgbClr val="F6E8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72" autoAdjust="0"/>
    <p:restoredTop sz="94660"/>
  </p:normalViewPr>
  <p:slideViewPr>
    <p:cSldViewPr snapToGrid="0">
      <p:cViewPr varScale="1">
        <p:scale>
          <a:sx n="92" d="100"/>
          <a:sy n="92" d="100"/>
        </p:scale>
        <p:origin x="84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30A66E-F3ED-4055-8CC6-82A277D2BED8}" type="datetimeFigureOut">
              <a:rPr lang="zh-CN" altLang="en-US" smtClean="0"/>
              <a:t>2021/6/17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C510C-A274-4F09-B4F8-A9F6025676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5575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711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DF9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>
            <a:spLocks noChangeArrowheads="1"/>
          </p:cNvSpPr>
          <p:nvPr/>
        </p:nvSpPr>
        <p:spPr bwMode="auto">
          <a:xfrm>
            <a:off x="0" y="0"/>
            <a:ext cx="6426200" cy="5861054"/>
          </a:xfrm>
          <a:custGeom>
            <a:avLst/>
            <a:gdLst>
              <a:gd name="connsiteX0" fmla="*/ 0 w 6426200"/>
              <a:gd name="connsiteY0" fmla="*/ 0 h 5861054"/>
              <a:gd name="connsiteX1" fmla="*/ 6202018 w 6426200"/>
              <a:gd name="connsiteY1" fmla="*/ 0 h 5861054"/>
              <a:gd name="connsiteX2" fmla="*/ 6225541 w 6426200"/>
              <a:gd name="connsiteY2" fmla="*/ 69532 h 5861054"/>
              <a:gd name="connsiteX3" fmla="*/ 6426200 w 6426200"/>
              <a:gd name="connsiteY3" fmla="*/ 1397004 h 5861054"/>
              <a:gd name="connsiteX4" fmla="*/ 1962943 w 6426200"/>
              <a:gd name="connsiteY4" fmla="*/ 5861054 h 5861054"/>
              <a:gd name="connsiteX5" fmla="*/ 27937 w 6426200"/>
              <a:gd name="connsiteY5" fmla="*/ 5420851 h 5861054"/>
              <a:gd name="connsiteX6" fmla="*/ 0 w 6426200"/>
              <a:gd name="connsiteY6" fmla="*/ 5406540 h 5861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26200" h="5861054">
                <a:moveTo>
                  <a:pt x="0" y="0"/>
                </a:moveTo>
                <a:lnTo>
                  <a:pt x="6202018" y="0"/>
                </a:lnTo>
                <a:lnTo>
                  <a:pt x="6225541" y="69532"/>
                </a:lnTo>
                <a:cubicBezTo>
                  <a:pt x="6355948" y="488880"/>
                  <a:pt x="6426200" y="934737"/>
                  <a:pt x="6426200" y="1397004"/>
                </a:cubicBezTo>
                <a:cubicBezTo>
                  <a:pt x="6426200" y="3862431"/>
                  <a:pt x="4427932" y="5861054"/>
                  <a:pt x="1962943" y="5861054"/>
                </a:cubicBezTo>
                <a:cubicBezTo>
                  <a:pt x="1269665" y="5861054"/>
                  <a:pt x="613305" y="5702960"/>
                  <a:pt x="27937" y="5420851"/>
                </a:cubicBezTo>
                <a:lnTo>
                  <a:pt x="0" y="5406540"/>
                </a:lnTo>
                <a:close/>
              </a:path>
            </a:pathLst>
          </a:custGeom>
          <a:solidFill>
            <a:srgbClr val="E5B8B7">
              <a:alpha val="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3" name="任意多边形 52"/>
          <p:cNvSpPr>
            <a:spLocks noChangeArrowheads="1"/>
          </p:cNvSpPr>
          <p:nvPr/>
        </p:nvSpPr>
        <p:spPr bwMode="auto">
          <a:xfrm>
            <a:off x="1" y="0"/>
            <a:ext cx="4662117" cy="4096657"/>
          </a:xfrm>
          <a:custGeom>
            <a:avLst/>
            <a:gdLst>
              <a:gd name="connsiteX0" fmla="*/ 0 w 4662117"/>
              <a:gd name="connsiteY0" fmla="*/ 0 h 4096657"/>
              <a:gd name="connsiteX1" fmla="*/ 4269417 w 4662117"/>
              <a:gd name="connsiteY1" fmla="*/ 0 h 4096657"/>
              <a:gd name="connsiteX2" fmla="*/ 4336341 w 4662117"/>
              <a:gd name="connsiteY2" fmla="*/ 110179 h 4096657"/>
              <a:gd name="connsiteX3" fmla="*/ 4662117 w 4662117"/>
              <a:gd name="connsiteY3" fmla="*/ 1396997 h 4096657"/>
              <a:gd name="connsiteX4" fmla="*/ 1962937 w 4662117"/>
              <a:gd name="connsiteY4" fmla="*/ 4096657 h 4096657"/>
              <a:gd name="connsiteX5" fmla="*/ 54329 w 4662117"/>
              <a:gd name="connsiteY5" fmla="*/ 3305945 h 4096657"/>
              <a:gd name="connsiteX6" fmla="*/ 0 w 4662117"/>
              <a:gd name="connsiteY6" fmla="*/ 3246158 h 4096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2117" h="4096657">
                <a:moveTo>
                  <a:pt x="0" y="0"/>
                </a:moveTo>
                <a:lnTo>
                  <a:pt x="4269417" y="0"/>
                </a:lnTo>
                <a:lnTo>
                  <a:pt x="4336341" y="110179"/>
                </a:lnTo>
                <a:cubicBezTo>
                  <a:pt x="4544103" y="492703"/>
                  <a:pt x="4662117" y="931066"/>
                  <a:pt x="4662117" y="1396997"/>
                </a:cubicBezTo>
                <a:cubicBezTo>
                  <a:pt x="4662117" y="2887978"/>
                  <a:pt x="3453653" y="4096657"/>
                  <a:pt x="1962937" y="4096657"/>
                </a:cubicBezTo>
                <a:cubicBezTo>
                  <a:pt x="1217579" y="4096657"/>
                  <a:pt x="542784" y="3794487"/>
                  <a:pt x="54329" y="3305945"/>
                </a:cubicBezTo>
                <a:lnTo>
                  <a:pt x="0" y="3246158"/>
                </a:lnTo>
                <a:close/>
              </a:path>
            </a:pathLst>
          </a:custGeom>
          <a:solidFill>
            <a:srgbClr val="D78F8D">
              <a:alpha val="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4" name="椭圆 4"/>
          <p:cNvSpPr>
            <a:spLocks noChangeArrowheads="1"/>
          </p:cNvSpPr>
          <p:nvPr/>
        </p:nvSpPr>
        <p:spPr bwMode="auto">
          <a:xfrm>
            <a:off x="9937750" y="2166942"/>
            <a:ext cx="625475" cy="625475"/>
          </a:xfrm>
          <a:prstGeom prst="ellipse">
            <a:avLst/>
          </a:prstGeom>
          <a:solidFill>
            <a:srgbClr val="ECCBC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5" name="椭圆 5"/>
          <p:cNvSpPr>
            <a:spLocks noChangeArrowheads="1"/>
          </p:cNvSpPr>
          <p:nvPr/>
        </p:nvSpPr>
        <p:spPr bwMode="auto">
          <a:xfrm>
            <a:off x="10061357" y="2290549"/>
            <a:ext cx="378260" cy="378260"/>
          </a:xfrm>
          <a:prstGeom prst="ellipse">
            <a:avLst/>
          </a:prstGeom>
          <a:solidFill>
            <a:srgbClr val="D78F8D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" name="椭圆 8"/>
          <p:cNvSpPr>
            <a:spLocks noChangeArrowheads="1"/>
          </p:cNvSpPr>
          <p:nvPr/>
        </p:nvSpPr>
        <p:spPr bwMode="auto">
          <a:xfrm>
            <a:off x="7072313" y="4116392"/>
            <a:ext cx="625475" cy="625475"/>
          </a:xfrm>
          <a:prstGeom prst="ellipse">
            <a:avLst/>
          </a:prstGeom>
          <a:solidFill>
            <a:srgbClr val="ECCBC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7" name="椭圆 7"/>
          <p:cNvSpPr>
            <a:spLocks noChangeArrowheads="1"/>
          </p:cNvSpPr>
          <p:nvPr/>
        </p:nvSpPr>
        <p:spPr bwMode="auto">
          <a:xfrm>
            <a:off x="7342188" y="1954217"/>
            <a:ext cx="2860675" cy="2860675"/>
          </a:xfrm>
          <a:prstGeom prst="ellipse">
            <a:avLst/>
          </a:prstGeom>
          <a:solidFill>
            <a:srgbClr val="D78F8E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8" name="椭圆 9"/>
          <p:cNvSpPr>
            <a:spLocks noChangeArrowheads="1"/>
          </p:cNvSpPr>
          <p:nvPr/>
        </p:nvSpPr>
        <p:spPr bwMode="auto">
          <a:xfrm>
            <a:off x="7542213" y="4741867"/>
            <a:ext cx="312737" cy="312737"/>
          </a:xfrm>
          <a:prstGeom prst="ellipse">
            <a:avLst/>
          </a:prstGeom>
          <a:solidFill>
            <a:srgbClr val="ECCBC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0" name="椭圆 29"/>
          <p:cNvSpPr>
            <a:spLocks noChangeArrowheads="1"/>
          </p:cNvSpPr>
          <p:nvPr/>
        </p:nvSpPr>
        <p:spPr bwMode="auto">
          <a:xfrm>
            <a:off x="10453688" y="5392742"/>
            <a:ext cx="341312" cy="341312"/>
          </a:xfrm>
          <a:prstGeom prst="ellipse">
            <a:avLst/>
          </a:prstGeom>
          <a:solidFill>
            <a:srgbClr val="E5B8B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" name="椭圆 30"/>
          <p:cNvSpPr>
            <a:spLocks noChangeArrowheads="1"/>
          </p:cNvSpPr>
          <p:nvPr/>
        </p:nvSpPr>
        <p:spPr bwMode="auto">
          <a:xfrm>
            <a:off x="10521139" y="5460193"/>
            <a:ext cx="206410" cy="206410"/>
          </a:xfrm>
          <a:prstGeom prst="ellipse">
            <a:avLst/>
          </a:prstGeom>
          <a:solidFill>
            <a:srgbClr val="D78F8D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3" name="椭圆 32"/>
          <p:cNvSpPr>
            <a:spLocks noChangeArrowheads="1"/>
          </p:cNvSpPr>
          <p:nvPr/>
        </p:nvSpPr>
        <p:spPr bwMode="auto">
          <a:xfrm>
            <a:off x="9353550" y="5314954"/>
            <a:ext cx="169863" cy="171450"/>
          </a:xfrm>
          <a:prstGeom prst="ellipse">
            <a:avLst/>
          </a:prstGeom>
          <a:solidFill>
            <a:srgbClr val="E5B8B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4" name="椭圆 33"/>
          <p:cNvSpPr>
            <a:spLocks noChangeArrowheads="1"/>
          </p:cNvSpPr>
          <p:nvPr/>
        </p:nvSpPr>
        <p:spPr bwMode="auto">
          <a:xfrm>
            <a:off x="9387119" y="5348836"/>
            <a:ext cx="102726" cy="103685"/>
          </a:xfrm>
          <a:prstGeom prst="ellipse">
            <a:avLst/>
          </a:prstGeom>
          <a:solidFill>
            <a:srgbClr val="D78F8D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6" name="椭圆 39"/>
          <p:cNvSpPr>
            <a:spLocks noChangeArrowheads="1"/>
          </p:cNvSpPr>
          <p:nvPr/>
        </p:nvSpPr>
        <p:spPr bwMode="auto">
          <a:xfrm>
            <a:off x="4803775" y="4756154"/>
            <a:ext cx="298450" cy="298450"/>
          </a:xfrm>
          <a:prstGeom prst="ellipse">
            <a:avLst/>
          </a:prstGeom>
          <a:solidFill>
            <a:srgbClr val="E5B8B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7" name="椭圆 40"/>
          <p:cNvSpPr>
            <a:spLocks noChangeArrowheads="1"/>
          </p:cNvSpPr>
          <p:nvPr/>
        </p:nvSpPr>
        <p:spPr bwMode="auto">
          <a:xfrm>
            <a:off x="4862755" y="4815134"/>
            <a:ext cx="180489" cy="180489"/>
          </a:xfrm>
          <a:prstGeom prst="ellipse">
            <a:avLst/>
          </a:prstGeom>
          <a:solidFill>
            <a:srgbClr val="D78F8D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54609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67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662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5763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8021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13"/>
          <p:cNvSpPr>
            <a:spLocks noGrp="1"/>
          </p:cNvSpPr>
          <p:nvPr>
            <p:ph type="pic" sz="quarter" idx="50"/>
          </p:nvPr>
        </p:nvSpPr>
        <p:spPr>
          <a:xfrm>
            <a:off x="1332877" y="2093854"/>
            <a:ext cx="3764973" cy="238827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4893345" y="3156388"/>
            <a:ext cx="893111" cy="155637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318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869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chemeClr val="accent1"/>
          </a:solidFill>
          <a:effectLst/>
          <a:latin typeface="+mj-ea"/>
          <a:ea typeface="+mj-ea"/>
          <a:cs typeface="+mj-cs"/>
        </a:defRPr>
      </a:lvl1pPr>
    </p:titleStyle>
    <p:bodyStyle>
      <a:lvl1pPr marL="361950" indent="-361950" algn="just" defTabSz="685800" rtl="0" eaLnBrk="1" latinLnBrk="0" hangingPunct="1">
        <a:lnSpc>
          <a:spcPct val="110000"/>
        </a:lnSpc>
        <a:spcBef>
          <a:spcPts val="1200"/>
        </a:spcBef>
        <a:spcAft>
          <a:spcPts val="0"/>
        </a:spcAft>
        <a:buClr>
          <a:schemeClr val="accent1"/>
        </a:buClr>
        <a:buSzPct val="50000"/>
        <a:buFont typeface="Wingdings 2" panose="05020102010507070707" pitchFamily="18" charset="2"/>
        <a:buChar char=""/>
        <a:defRPr lang="zh-CN" altLang="en-US" sz="2800" kern="1200" baseline="0" dirty="0" smtClean="0">
          <a:solidFill>
            <a:schemeClr val="accent2">
              <a:lumMod val="75000"/>
            </a:schemeClr>
          </a:solidFill>
          <a:latin typeface="+mn-ea"/>
          <a:ea typeface="+mn-ea"/>
          <a:cs typeface="+mn-cs"/>
        </a:defRPr>
      </a:lvl1pPr>
      <a:lvl2pPr marL="361950" indent="-361950" algn="just" defTabSz="6858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800" kern="1200" baseline="0">
          <a:solidFill>
            <a:schemeClr val="tx1"/>
          </a:solidFill>
          <a:latin typeface="+mn-ea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>
            <a:off x="10146278" y="603916"/>
            <a:ext cx="402696" cy="402696"/>
          </a:xfrm>
          <a:prstGeom prst="ellipse">
            <a:avLst/>
          </a:prstGeom>
          <a:solidFill>
            <a:srgbClr val="D78F8E"/>
          </a:solidFill>
          <a:ln>
            <a:noFill/>
          </a:ln>
          <a:effectLst>
            <a:reflection stA="45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10800000" flipV="1">
            <a:off x="-89506" y="1249680"/>
            <a:ext cx="7251614" cy="5654361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184564" y="2418562"/>
            <a:ext cx="46112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150624">
              <a:spcBef>
                <a:spcPct val="20000"/>
              </a:spcBef>
            </a:pPr>
            <a:r>
              <a:rPr lang="zh-CN" altLang="en-US" sz="8000" kern="0" dirty="0">
                <a:solidFill>
                  <a:schemeClr val="accent1">
                    <a:lumMod val="50000"/>
                  </a:schemeClr>
                </a:solidFill>
                <a:latin typeface="MingLiU_HKSCS-ExtB" panose="02020500000000000000" pitchFamily="18" charset="-120"/>
                <a:ea typeface="汉仪综艺体简" panose="02010609000101010101" pitchFamily="49" charset="-122"/>
              </a:rPr>
              <a:t>小叶找房</a:t>
            </a:r>
          </a:p>
        </p:txBody>
      </p:sp>
      <p:sp>
        <p:nvSpPr>
          <p:cNvPr id="11" name="椭圆 4"/>
          <p:cNvSpPr>
            <a:spLocks noChangeArrowheads="1"/>
          </p:cNvSpPr>
          <p:nvPr/>
        </p:nvSpPr>
        <p:spPr bwMode="auto">
          <a:xfrm>
            <a:off x="8852147" y="1923873"/>
            <a:ext cx="625475" cy="625475"/>
          </a:xfrm>
          <a:prstGeom prst="ellipse">
            <a:avLst/>
          </a:prstGeom>
          <a:solidFill>
            <a:srgbClr val="ECCBC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椭圆 5"/>
          <p:cNvSpPr>
            <a:spLocks noChangeArrowheads="1"/>
          </p:cNvSpPr>
          <p:nvPr/>
        </p:nvSpPr>
        <p:spPr bwMode="auto">
          <a:xfrm>
            <a:off x="8975754" y="2047480"/>
            <a:ext cx="378260" cy="378260"/>
          </a:xfrm>
          <a:prstGeom prst="ellipse">
            <a:avLst/>
          </a:prstGeom>
          <a:solidFill>
            <a:srgbClr val="D78F8D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椭圆 8"/>
          <p:cNvSpPr>
            <a:spLocks noChangeArrowheads="1"/>
          </p:cNvSpPr>
          <p:nvPr/>
        </p:nvSpPr>
        <p:spPr bwMode="auto">
          <a:xfrm>
            <a:off x="8663016" y="4159073"/>
            <a:ext cx="625475" cy="625475"/>
          </a:xfrm>
          <a:prstGeom prst="ellipse">
            <a:avLst/>
          </a:prstGeom>
          <a:solidFill>
            <a:srgbClr val="ECCBC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椭圆 7"/>
          <p:cNvSpPr>
            <a:spLocks noChangeArrowheads="1"/>
          </p:cNvSpPr>
          <p:nvPr/>
        </p:nvSpPr>
        <p:spPr bwMode="auto">
          <a:xfrm>
            <a:off x="6256585" y="1711148"/>
            <a:ext cx="2860675" cy="2860675"/>
          </a:xfrm>
          <a:prstGeom prst="ellipse">
            <a:avLst/>
          </a:prstGeom>
          <a:solidFill>
            <a:srgbClr val="D78F8E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" name="椭圆 9"/>
          <p:cNvSpPr>
            <a:spLocks noChangeArrowheads="1"/>
          </p:cNvSpPr>
          <p:nvPr/>
        </p:nvSpPr>
        <p:spPr bwMode="auto">
          <a:xfrm>
            <a:off x="6466563" y="4693852"/>
            <a:ext cx="312737" cy="312737"/>
          </a:xfrm>
          <a:prstGeom prst="ellipse">
            <a:avLst/>
          </a:prstGeom>
          <a:solidFill>
            <a:srgbClr val="ECCBCA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1" name="椭圆 29"/>
          <p:cNvSpPr>
            <a:spLocks noChangeArrowheads="1"/>
          </p:cNvSpPr>
          <p:nvPr/>
        </p:nvSpPr>
        <p:spPr bwMode="auto">
          <a:xfrm>
            <a:off x="9368085" y="5149673"/>
            <a:ext cx="341312" cy="341312"/>
          </a:xfrm>
          <a:prstGeom prst="ellipse">
            <a:avLst/>
          </a:prstGeom>
          <a:solidFill>
            <a:srgbClr val="E5B8B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" name="椭圆 30"/>
          <p:cNvSpPr>
            <a:spLocks noChangeArrowheads="1"/>
          </p:cNvSpPr>
          <p:nvPr/>
        </p:nvSpPr>
        <p:spPr bwMode="auto">
          <a:xfrm>
            <a:off x="9435536" y="5217124"/>
            <a:ext cx="206410" cy="206410"/>
          </a:xfrm>
          <a:prstGeom prst="ellipse">
            <a:avLst/>
          </a:prstGeom>
          <a:solidFill>
            <a:srgbClr val="D78F8D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3" name="椭圆 32"/>
          <p:cNvSpPr>
            <a:spLocks noChangeArrowheads="1"/>
          </p:cNvSpPr>
          <p:nvPr/>
        </p:nvSpPr>
        <p:spPr bwMode="auto">
          <a:xfrm>
            <a:off x="8267947" y="5071885"/>
            <a:ext cx="169863" cy="171450"/>
          </a:xfrm>
          <a:prstGeom prst="ellipse">
            <a:avLst/>
          </a:prstGeom>
          <a:solidFill>
            <a:srgbClr val="E5B8B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4" name="椭圆 33"/>
          <p:cNvSpPr>
            <a:spLocks noChangeArrowheads="1"/>
          </p:cNvSpPr>
          <p:nvPr/>
        </p:nvSpPr>
        <p:spPr bwMode="auto">
          <a:xfrm>
            <a:off x="8301516" y="5105767"/>
            <a:ext cx="102726" cy="103685"/>
          </a:xfrm>
          <a:prstGeom prst="ellipse">
            <a:avLst/>
          </a:prstGeom>
          <a:solidFill>
            <a:srgbClr val="D78F8D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5" name="椭圆 39"/>
          <p:cNvSpPr>
            <a:spLocks noChangeArrowheads="1"/>
          </p:cNvSpPr>
          <p:nvPr/>
        </p:nvSpPr>
        <p:spPr bwMode="auto">
          <a:xfrm>
            <a:off x="2815347" y="4513085"/>
            <a:ext cx="298450" cy="298450"/>
          </a:xfrm>
          <a:prstGeom prst="ellipse">
            <a:avLst/>
          </a:prstGeom>
          <a:solidFill>
            <a:srgbClr val="E5B8B7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6" name="椭圆 40"/>
          <p:cNvSpPr>
            <a:spLocks noChangeArrowheads="1"/>
          </p:cNvSpPr>
          <p:nvPr/>
        </p:nvSpPr>
        <p:spPr bwMode="auto">
          <a:xfrm>
            <a:off x="2874327" y="4572065"/>
            <a:ext cx="180489" cy="180489"/>
          </a:xfrm>
          <a:prstGeom prst="ellipse">
            <a:avLst/>
          </a:prstGeom>
          <a:solidFill>
            <a:srgbClr val="D78F8D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86BE16B-8632-427F-8CB5-D566EB8CA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499" y="2076151"/>
            <a:ext cx="1905000" cy="19050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BE5E54E7-504C-4DD9-A51C-7C5C4D4C8F87}"/>
              </a:ext>
            </a:extLst>
          </p:cNvPr>
          <p:cNvGrpSpPr/>
          <p:nvPr/>
        </p:nvGrpSpPr>
        <p:grpSpPr>
          <a:xfrm>
            <a:off x="1080655" y="4811534"/>
            <a:ext cx="1836814" cy="1271192"/>
            <a:chOff x="1037513" y="4950997"/>
            <a:chExt cx="1836814" cy="1271192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FBD159C7-1CF5-43C9-BFA0-64A0D7F2BB8E}"/>
                </a:ext>
              </a:extLst>
            </p:cNvPr>
            <p:cNvSpPr txBox="1"/>
            <p:nvPr/>
          </p:nvSpPr>
          <p:spPr>
            <a:xfrm>
              <a:off x="1037514" y="4950997"/>
              <a:ext cx="13264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rgbClr val="48A2A0"/>
                  </a:solidFill>
                </a:defRPr>
              </a:lvl1pPr>
            </a:lstStyle>
            <a:p>
              <a:r>
                <a:rPr lang="zh-CN" altLang="en-US" sz="1800" dirty="0">
                  <a:solidFill>
                    <a:srgbClr val="523A2C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小组成员：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45E6394-851E-4C7C-B54C-8C2CEC8ECDAD}"/>
                </a:ext>
              </a:extLst>
            </p:cNvPr>
            <p:cNvSpPr txBox="1"/>
            <p:nvPr/>
          </p:nvSpPr>
          <p:spPr>
            <a:xfrm>
              <a:off x="1037513" y="5402232"/>
              <a:ext cx="162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rgbClr val="48A2A0"/>
                  </a:solidFill>
                </a:defRPr>
              </a:lvl1pPr>
            </a:lstStyle>
            <a:p>
              <a:r>
                <a:rPr lang="zh-CN" altLang="en-US" sz="1800" dirty="0">
                  <a:solidFill>
                    <a:srgbClr val="523A2C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组长：汪玉叶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A2A420BC-D5B6-4374-A6CA-9D18C1315F31}"/>
                </a:ext>
              </a:extLst>
            </p:cNvPr>
            <p:cNvSpPr txBox="1"/>
            <p:nvPr/>
          </p:nvSpPr>
          <p:spPr>
            <a:xfrm>
              <a:off x="1037513" y="5852857"/>
              <a:ext cx="18368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rgbClr val="48A2A0"/>
                  </a:solidFill>
                </a:defRPr>
              </a:lvl1pPr>
            </a:lstStyle>
            <a:p>
              <a:r>
                <a:rPr lang="zh-CN" altLang="en-US" sz="1800" dirty="0">
                  <a:solidFill>
                    <a:srgbClr val="523A2C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组员：范垄垄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149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 tmFilter="0,0; .5, 1; 1, 1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 animBg="1"/>
          <p:bldP spid="1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 tmFilter="0,0; .5, 1; 1, 1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 animBg="1"/>
          <p:bldP spid="10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椭圆 20"/>
          <p:cNvSpPr/>
          <p:nvPr/>
        </p:nvSpPr>
        <p:spPr>
          <a:xfrm>
            <a:off x="1019075" y="303754"/>
            <a:ext cx="1299101" cy="1299101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821781" y="1040074"/>
            <a:ext cx="524547" cy="524547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604910" y="654576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3600" dirty="0">
                <a:solidFill>
                  <a:srgbClr val="4F392B"/>
                </a:solidFill>
                <a:latin typeface="微软雅黑" charset="0"/>
                <a:ea typeface="微软雅黑" charset="0"/>
                <a:cs typeface="微软雅黑" charset="0"/>
              </a:rPr>
              <a:t>技术实现</a:t>
            </a:r>
            <a:endParaRPr lang="en-US" altLang="zh-CN" sz="3600" dirty="0">
              <a:solidFill>
                <a:srgbClr val="4F392B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5B685B05-DA3B-47BC-9F62-3054D102D8D5}"/>
              </a:ext>
            </a:extLst>
          </p:cNvPr>
          <p:cNvGrpSpPr/>
          <p:nvPr/>
        </p:nvGrpSpPr>
        <p:grpSpPr>
          <a:xfrm>
            <a:off x="1056640" y="1690688"/>
            <a:ext cx="10672199" cy="4009072"/>
            <a:chOff x="1056640" y="1690688"/>
            <a:chExt cx="10672199" cy="4009072"/>
          </a:xfrm>
        </p:grpSpPr>
        <p:sp>
          <p:nvSpPr>
            <p:cNvPr id="3" name="椭圆 2"/>
            <p:cNvSpPr/>
            <p:nvPr/>
          </p:nvSpPr>
          <p:spPr>
            <a:xfrm>
              <a:off x="1056640" y="3220720"/>
              <a:ext cx="2479040" cy="2479040"/>
            </a:xfrm>
            <a:prstGeom prst="ellipse">
              <a:avLst/>
            </a:prstGeom>
            <a:solidFill>
              <a:srgbClr val="F6E8E7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3007360" y="3220720"/>
              <a:ext cx="2479040" cy="2479040"/>
            </a:xfrm>
            <a:prstGeom prst="ellipse">
              <a:avLst/>
            </a:prstGeom>
            <a:solidFill>
              <a:srgbClr val="EDD1CF">
                <a:alpha val="7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2032000" y="1690688"/>
              <a:ext cx="2479040" cy="2479040"/>
            </a:xfrm>
            <a:prstGeom prst="ellipse">
              <a:avLst/>
            </a:prstGeom>
            <a:solidFill>
              <a:srgbClr val="EDD1C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EF426D5F-E056-46B5-8F31-12A98DF370FA}"/>
                </a:ext>
              </a:extLst>
            </p:cNvPr>
            <p:cNvGrpSpPr/>
            <p:nvPr/>
          </p:nvGrpSpPr>
          <p:grpSpPr>
            <a:xfrm>
              <a:off x="5769219" y="2029347"/>
              <a:ext cx="5959620" cy="1016569"/>
              <a:chOff x="5769219" y="2029347"/>
              <a:chExt cx="5959620" cy="1016569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5769219" y="2029347"/>
                <a:ext cx="59596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800">
                    <a:solidFill>
                      <a:srgbClr val="48A2A0"/>
                    </a:solidFill>
                  </a:defRPr>
                </a:lvl1pPr>
              </a:lstStyle>
              <a:p>
                <a:r>
                  <a:rPr lang="en-US" altLang="zh-CN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pyqt5</a:t>
                </a:r>
                <a:r>
                  <a:rPr lang="zh-CN" altLang="en-US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、</a:t>
                </a:r>
                <a:r>
                  <a:rPr lang="en-US" altLang="zh-CN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requests</a:t>
                </a:r>
                <a:r>
                  <a:rPr lang="zh-CN" altLang="en-US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、</a:t>
                </a:r>
                <a:r>
                  <a:rPr lang="en-US" altLang="zh-CN" sz="1800" dirty="0" err="1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BeautifulSoup</a:t>
                </a:r>
                <a:r>
                  <a:rPr lang="zh-CN" altLang="en-US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、</a:t>
                </a:r>
                <a:r>
                  <a:rPr lang="en-US" altLang="zh-CN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csv </a:t>
                </a:r>
                <a:r>
                  <a:rPr lang="zh-CN" altLang="en-US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等库的简单使用</a:t>
                </a: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8F373C56-0D00-481F-B33F-B56CE3D1B8E9}"/>
                  </a:ext>
                </a:extLst>
              </p:cNvPr>
              <p:cNvSpPr txBox="1"/>
              <p:nvPr/>
            </p:nvSpPr>
            <p:spPr>
              <a:xfrm>
                <a:off x="5769219" y="2676584"/>
                <a:ext cx="59596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800">
                    <a:solidFill>
                      <a:srgbClr val="48A2A0"/>
                    </a:solidFill>
                  </a:defRPr>
                </a:lvl1pPr>
              </a:lstStyle>
              <a:p>
                <a:r>
                  <a:rPr lang="zh-CN" altLang="en-US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高德地图 </a:t>
                </a:r>
                <a:r>
                  <a:rPr lang="en-US" altLang="zh-CN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JavaScript API </a:t>
                </a:r>
                <a:r>
                  <a:rPr lang="zh-CN" altLang="en-US" sz="1800" dirty="0">
                    <a:solidFill>
                      <a:srgbClr val="523A2C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的使用</a:t>
                </a:r>
              </a:p>
            </p:txBody>
          </p:sp>
        </p:grp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250D861D-F373-4321-9F01-90790A016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9165" y="2567853"/>
              <a:ext cx="724710" cy="724710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3FC6C1FD-4ACD-4B79-9F22-9BD3F03CAE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3350" y="4169728"/>
              <a:ext cx="604058" cy="604058"/>
            </a:xfrm>
            <a:prstGeom prst="rect">
              <a:avLst/>
            </a:prstGeom>
          </p:spPr>
        </p:pic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7CCEF380-A75A-4EF6-A118-3399B1450A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4584" y="4201757"/>
              <a:ext cx="655106" cy="6551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612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 animBg="1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 rot="10800000" flipH="1" flipV="1">
            <a:off x="6461760" y="2773680"/>
            <a:ext cx="5730240" cy="4084319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1191309" y="1713587"/>
            <a:ext cx="3301902" cy="3301902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1499326" y="4709055"/>
            <a:ext cx="636165" cy="636165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>
            <a:off x="2360237" y="2015357"/>
            <a:ext cx="954114" cy="3139229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algn="ctr">
              <a:defRPr sz="37500">
                <a:solidFill>
                  <a:schemeClr val="bg1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defRPr>
            </a:lvl1pPr>
          </a:lstStyle>
          <a:p>
            <a:r>
              <a:rPr lang="en-US" altLang="zh-CN" sz="39000" dirty="0">
                <a:solidFill>
                  <a:srgbClr val="523A2C"/>
                </a:solidFill>
              </a:rPr>
              <a:t>4</a:t>
            </a:r>
            <a:endParaRPr lang="zh-CN" altLang="en-US" sz="39000" dirty="0">
              <a:solidFill>
                <a:srgbClr val="523A2C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5050190" y="2677068"/>
            <a:ext cx="11112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523A2C"/>
                </a:solidFill>
              </a:rPr>
              <a:t>总结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7659249" y="1102546"/>
            <a:ext cx="611041" cy="611041"/>
            <a:chOff x="9937750" y="2166942"/>
            <a:chExt cx="625475" cy="625475"/>
          </a:xfrm>
        </p:grpSpPr>
        <p:sp>
          <p:nvSpPr>
            <p:cNvPr id="12" name="椭圆 4"/>
            <p:cNvSpPr>
              <a:spLocks noChangeArrowheads="1"/>
            </p:cNvSpPr>
            <p:nvPr/>
          </p:nvSpPr>
          <p:spPr bwMode="auto">
            <a:xfrm>
              <a:off x="9937750" y="2166942"/>
              <a:ext cx="625475" cy="625475"/>
            </a:xfrm>
            <a:prstGeom prst="ellipse">
              <a:avLst/>
            </a:prstGeom>
            <a:solidFill>
              <a:srgbClr val="E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523A2C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椭圆 5"/>
            <p:cNvSpPr>
              <a:spLocks noChangeArrowheads="1"/>
            </p:cNvSpPr>
            <p:nvPr/>
          </p:nvSpPr>
          <p:spPr bwMode="auto">
            <a:xfrm>
              <a:off x="10061357" y="2290549"/>
              <a:ext cx="378260" cy="378260"/>
            </a:xfrm>
            <a:prstGeom prst="ellipse">
              <a:avLst/>
            </a:prstGeom>
            <a:solidFill>
              <a:srgbClr val="D78F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523A2C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2661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 animBg="1"/>
      <p:bldP spid="5" grpId="0" animBg="1"/>
      <p:bldP spid="6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椭圆 51"/>
          <p:cNvSpPr/>
          <p:nvPr/>
        </p:nvSpPr>
        <p:spPr>
          <a:xfrm>
            <a:off x="1019075" y="303754"/>
            <a:ext cx="1299101" cy="1299101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821781" y="1040074"/>
            <a:ext cx="524547" cy="524547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604910" y="654576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3600" dirty="0">
                <a:solidFill>
                  <a:srgbClr val="523A2C"/>
                </a:solidFill>
                <a:latin typeface="微软雅黑" charset="0"/>
                <a:ea typeface="微软雅黑" charset="0"/>
                <a:cs typeface="微软雅黑" charset="0"/>
              </a:rPr>
              <a:t>总结</a:t>
            </a:r>
            <a:endParaRPr lang="en-US" altLang="zh-CN" sz="3600" dirty="0">
              <a:solidFill>
                <a:srgbClr val="523A2C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8F10040-94D1-4965-8147-120B95865FB4}"/>
              </a:ext>
            </a:extLst>
          </p:cNvPr>
          <p:cNvGrpSpPr/>
          <p:nvPr/>
        </p:nvGrpSpPr>
        <p:grpSpPr>
          <a:xfrm>
            <a:off x="1019075" y="2729669"/>
            <a:ext cx="9143235" cy="2479040"/>
            <a:chOff x="1019075" y="2729669"/>
            <a:chExt cx="9143235" cy="2479040"/>
          </a:xfrm>
        </p:grpSpPr>
        <p:sp>
          <p:nvSpPr>
            <p:cNvPr id="40" name="矩形 39"/>
            <p:cNvSpPr/>
            <p:nvPr/>
          </p:nvSpPr>
          <p:spPr>
            <a:xfrm>
              <a:off x="4120328" y="3390665"/>
              <a:ext cx="6041982" cy="1157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457200">
                <a:lnSpc>
                  <a:spcPct val="150000"/>
                </a:lnSpc>
              </a:pPr>
              <a:r>
                <a:rPr lang="zh-CN" altLang="en-US" sz="1200" b="0" i="0" dirty="0">
                  <a:solidFill>
                    <a:srgbClr val="24292E"/>
                  </a:solidFill>
                  <a:effectLst/>
                  <a:latin typeface="黑体" panose="02010609060101010101" pitchFamily="49" charset="-122"/>
                  <a:ea typeface="黑体" panose="02010609060101010101" pitchFamily="49" charset="-122"/>
                </a:rPr>
                <a:t>互联网时代，信息唾手可得，但是呢，我花大把时间看到的都不是我想要的，即使在看个人房源还是得自己排除一堆中介。我不是常常出门所以对交通不熟，把这些信息都查一遍又得花大量的时间。还好现在有了各种好的平台与开放接口，只需要你有一点点编程技能和一个想要实现什么东西的想法，一切就都不一样了。</a:t>
              </a:r>
              <a:endParaRPr lang="zh-CN" altLang="en-US" sz="1200" dirty="0">
                <a:solidFill>
                  <a:srgbClr val="523A2C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5" name="椭圆 54">
              <a:extLst>
                <a:ext uri="{FF2B5EF4-FFF2-40B4-BE49-F238E27FC236}">
                  <a16:creationId xmlns:a16="http://schemas.microsoft.com/office/drawing/2014/main" id="{A51C9A53-7661-458B-82C4-B6DA00AC9C50}"/>
                </a:ext>
              </a:extLst>
            </p:cNvPr>
            <p:cNvSpPr/>
            <p:nvPr/>
          </p:nvSpPr>
          <p:spPr>
            <a:xfrm>
              <a:off x="1019075" y="2729669"/>
              <a:ext cx="2479040" cy="2479040"/>
            </a:xfrm>
            <a:prstGeom prst="ellipse">
              <a:avLst/>
            </a:prstGeom>
            <a:solidFill>
              <a:srgbClr val="EDD1C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0385994-D1A4-4FCE-99B6-7A73020970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5612" y="3595482"/>
              <a:ext cx="565965" cy="5659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5152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www.1ppt.com/jiaoan/        </a:t>
            </a:r>
          </a:p>
          <a:p>
            <a:r>
              <a:rPr lang="zh-CN" altLang="en-US" sz="100" dirty="0">
                <a:solidFill>
                  <a:prstClr val="white"/>
                </a:solidFill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ea typeface="宋体"/>
              </a:rPr>
              <a:t>www.1ppt.com/ziti/</a:t>
            </a:r>
          </a:p>
          <a:p>
            <a:r>
              <a:rPr lang="en-US" altLang="zh-CN" sz="100" dirty="0">
                <a:solidFill>
                  <a:prstClr val="white"/>
                </a:solidFill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ea typeface="宋体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3627117" y="550681"/>
            <a:ext cx="8564883" cy="6307319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D78F8D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 cmpd="sng">
                <a:solidFill>
                  <a:srgbClr val="395E8A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宋体" panose="02010600030101010101" pitchFamily="2" charset="-122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3872348" y="893373"/>
            <a:ext cx="8336282" cy="5964627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2351986" y="550681"/>
            <a:ext cx="2305031" cy="2305031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031213" y="3427515"/>
            <a:ext cx="5011947" cy="1342605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zh-CN" sz="9600" b="1" dirty="0">
                <a:solidFill>
                  <a:srgbClr val="523A2C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rPr>
              <a:t>THANKS!</a:t>
            </a:r>
            <a:endParaRPr lang="zh-CN" altLang="en-US" sz="9600" b="1" dirty="0">
              <a:solidFill>
                <a:srgbClr val="523A2C"/>
              </a:solidFill>
              <a:latin typeface="ISOCP" panose="00000400000000000000" pitchFamily="2" charset="0"/>
              <a:ea typeface="造字工房悦黑（非商用）常规体" pitchFamily="50" charset="-122"/>
              <a:cs typeface="ISOCP" panose="00000400000000000000" pitchFamily="2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902638" y="2550191"/>
            <a:ext cx="611041" cy="611041"/>
            <a:chOff x="9937750" y="2166942"/>
            <a:chExt cx="625475" cy="625475"/>
          </a:xfrm>
        </p:grpSpPr>
        <p:sp>
          <p:nvSpPr>
            <p:cNvPr id="10" name="椭圆 4"/>
            <p:cNvSpPr>
              <a:spLocks noChangeArrowheads="1"/>
            </p:cNvSpPr>
            <p:nvPr/>
          </p:nvSpPr>
          <p:spPr bwMode="auto">
            <a:xfrm>
              <a:off x="9937750" y="2166942"/>
              <a:ext cx="625475" cy="625475"/>
            </a:xfrm>
            <a:prstGeom prst="ellipse">
              <a:avLst/>
            </a:prstGeom>
            <a:solidFill>
              <a:srgbClr val="E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椭圆 5"/>
            <p:cNvSpPr>
              <a:spLocks noChangeArrowheads="1"/>
            </p:cNvSpPr>
            <p:nvPr/>
          </p:nvSpPr>
          <p:spPr bwMode="auto">
            <a:xfrm>
              <a:off x="10061357" y="2290549"/>
              <a:ext cx="378260" cy="378260"/>
            </a:xfrm>
            <a:prstGeom prst="ellipse">
              <a:avLst/>
            </a:prstGeom>
            <a:solidFill>
              <a:srgbClr val="D78F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566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fill="hold" grpId="0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 tmFilter="0,0; .5, 1; 1, 1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8" grpId="0" animBg="1"/>
          <p:bldP spid="16" grpId="0" animBg="1"/>
          <p:bldP spid="1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41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 tmFilter="0,0; .5, 1; 1, 1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8" grpId="0" animBg="1"/>
          <p:bldP spid="16" grpId="0" animBg="1"/>
          <p:bldP spid="11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 25"/>
          <p:cNvSpPr/>
          <p:nvPr/>
        </p:nvSpPr>
        <p:spPr>
          <a:xfrm rot="10800000">
            <a:off x="0" y="0"/>
            <a:ext cx="5090160" cy="3911825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7043624" y="1718598"/>
            <a:ext cx="191910" cy="191910"/>
          </a:xfrm>
          <a:prstGeom prst="ellipse">
            <a:avLst/>
          </a:prstGeom>
          <a:solidFill>
            <a:srgbClr val="F8E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6349731" y="992816"/>
            <a:ext cx="952500" cy="952500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22351" y="2036845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Part one</a:t>
            </a:r>
            <a:endParaRPr lang="zh-CN" altLang="en-US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777114" y="2375855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需求分析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853225" y="2018110"/>
            <a:ext cx="1104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Part two</a:t>
            </a:r>
            <a:endParaRPr lang="zh-CN" altLang="en-US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93144" y="2357120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总体设计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331851" y="5153156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Part three</a:t>
            </a:r>
            <a:endParaRPr lang="zh-CN" altLang="en-US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012122" y="5478149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技术实现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8939225" y="5178241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Part four</a:t>
            </a:r>
            <a:endParaRPr lang="zh-CN" altLang="en-US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89178" y="5547573"/>
            <a:ext cx="20161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总结</a:t>
            </a:r>
          </a:p>
        </p:txBody>
      </p:sp>
      <p:sp>
        <p:nvSpPr>
          <p:cNvPr id="23" name="椭圆 22"/>
          <p:cNvSpPr/>
          <p:nvPr/>
        </p:nvSpPr>
        <p:spPr>
          <a:xfrm>
            <a:off x="3469227" y="3480927"/>
            <a:ext cx="908689" cy="908689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8893541" y="1011551"/>
            <a:ext cx="952500" cy="952500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9601581" y="1718598"/>
            <a:ext cx="191910" cy="191910"/>
          </a:xfrm>
          <a:prstGeom prst="ellipse">
            <a:avLst/>
          </a:prstGeom>
          <a:solidFill>
            <a:srgbClr val="EDD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440299" y="4132580"/>
            <a:ext cx="952500" cy="952500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181521" y="4839627"/>
            <a:ext cx="191910" cy="191910"/>
          </a:xfrm>
          <a:prstGeom prst="ellipse">
            <a:avLst/>
          </a:prstGeom>
          <a:solidFill>
            <a:srgbClr val="EDD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020980" y="4166141"/>
            <a:ext cx="952500" cy="952500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9699415" y="4839627"/>
            <a:ext cx="191910" cy="191910"/>
          </a:xfrm>
          <a:prstGeom prst="ellipse">
            <a:avLst/>
          </a:prstGeom>
          <a:solidFill>
            <a:srgbClr val="F8ED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7" name="MH_Others_1"/>
          <p:cNvSpPr txBox="1"/>
          <p:nvPr>
            <p:custDataLst>
              <p:tags r:id="rId1"/>
            </p:custDataLst>
          </p:nvPr>
        </p:nvSpPr>
        <p:spPr>
          <a:xfrm>
            <a:off x="6549545" y="1035095"/>
            <a:ext cx="427382" cy="955985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algn="ctr">
              <a:defRPr sz="37500">
                <a:solidFill>
                  <a:schemeClr val="bg1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defRPr>
            </a:lvl1pPr>
          </a:lstStyle>
          <a:p>
            <a:r>
              <a:rPr lang="en-US" altLang="zh-CN" sz="6000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endParaRPr lang="zh-CN" altLang="en-US" sz="6000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8" name="MH_Others_1"/>
          <p:cNvSpPr txBox="1"/>
          <p:nvPr>
            <p:custDataLst>
              <p:tags r:id="rId2"/>
            </p:custDataLst>
          </p:nvPr>
        </p:nvSpPr>
        <p:spPr>
          <a:xfrm>
            <a:off x="9165971" y="1062493"/>
            <a:ext cx="427382" cy="955985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algn="ctr">
              <a:defRPr sz="37500">
                <a:solidFill>
                  <a:schemeClr val="bg1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defRPr>
            </a:lvl1pPr>
          </a:lstStyle>
          <a:p>
            <a:r>
              <a:rPr lang="en-US" altLang="zh-CN" sz="6000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endParaRPr lang="zh-CN" altLang="en-US" sz="6000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9" name="MH_Others_1"/>
          <p:cNvSpPr txBox="1"/>
          <p:nvPr>
            <p:custDataLst>
              <p:tags r:id="rId3"/>
            </p:custDataLst>
          </p:nvPr>
        </p:nvSpPr>
        <p:spPr>
          <a:xfrm>
            <a:off x="6722738" y="4196949"/>
            <a:ext cx="427382" cy="955985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algn="ctr">
              <a:defRPr sz="37500">
                <a:solidFill>
                  <a:schemeClr val="bg1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defRPr>
            </a:lvl1pPr>
          </a:lstStyle>
          <a:p>
            <a:r>
              <a:rPr lang="en-US" altLang="zh-CN" sz="6000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endParaRPr lang="zh-CN" altLang="en-US" sz="6000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MH_Others_1"/>
          <p:cNvSpPr txBox="1"/>
          <p:nvPr>
            <p:custDataLst>
              <p:tags r:id="rId4"/>
            </p:custDataLst>
          </p:nvPr>
        </p:nvSpPr>
        <p:spPr>
          <a:xfrm>
            <a:off x="9270154" y="4181755"/>
            <a:ext cx="427382" cy="955985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algn="ctr">
              <a:defRPr sz="37500">
                <a:solidFill>
                  <a:schemeClr val="bg1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defRPr>
            </a:lvl1pPr>
          </a:lstStyle>
          <a:p>
            <a:r>
              <a:rPr lang="en-US" altLang="zh-CN" sz="6000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endParaRPr lang="zh-CN" altLang="en-US" sz="6000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rot="10800000">
            <a:off x="-8229" y="0"/>
            <a:ext cx="4799018" cy="3688080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MH_Others_1"/>
          <p:cNvSpPr txBox="1"/>
          <p:nvPr>
            <p:custDataLst>
              <p:tags r:id="rId5"/>
            </p:custDataLst>
          </p:nvPr>
        </p:nvSpPr>
        <p:spPr>
          <a:xfrm>
            <a:off x="-60413" y="1373573"/>
            <a:ext cx="5427212" cy="847938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algn="ctr">
              <a:defRPr sz="9600" b="1">
                <a:solidFill>
                  <a:schemeClr val="bg1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defRPr>
            </a:lvl1pPr>
          </a:lstStyle>
          <a:p>
            <a:r>
              <a:rPr lang="en-US" altLang="zh-CN" sz="6600" b="0" spc="-300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Contents</a:t>
            </a:r>
            <a:endParaRPr lang="zh-CN" altLang="en-US" sz="6600" b="0" spc="-300" dirty="0">
              <a:solidFill>
                <a:srgbClr val="523A2C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6032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7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2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7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25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75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 animBg="1"/>
      <p:bldP spid="4" grpId="0" animBg="1"/>
      <p:bldP spid="6" grpId="0"/>
      <p:bldP spid="7" grpId="0"/>
      <p:bldP spid="11" grpId="0"/>
      <p:bldP spid="12" grpId="0"/>
      <p:bldP spid="16" grpId="0"/>
      <p:bldP spid="17" grpId="0"/>
      <p:bldP spid="21" grpId="0"/>
      <p:bldP spid="22" grpId="0"/>
      <p:bldP spid="23" grpId="0" animBg="1"/>
      <p:bldP spid="9" grpId="0" animBg="1"/>
      <p:bldP spid="33" grpId="0" animBg="1"/>
      <p:bldP spid="14" grpId="0" animBg="1"/>
      <p:bldP spid="34" grpId="0" animBg="1"/>
      <p:bldP spid="19" grpId="0" animBg="1"/>
      <p:bldP spid="35" grpId="0" animBg="1"/>
      <p:bldP spid="27" grpId="0"/>
      <p:bldP spid="28" grpId="0"/>
      <p:bldP spid="29" grpId="0"/>
      <p:bldP spid="30" grpId="0"/>
      <p:bldP spid="31" grpId="0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191309" y="1728827"/>
            <a:ext cx="3301902" cy="3301902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3511006" y="4480455"/>
            <a:ext cx="792585" cy="792585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>
            <a:off x="2038026" y="2068831"/>
            <a:ext cx="954114" cy="3139229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>
            <a:defPPr>
              <a:defRPr lang="zh-CN"/>
            </a:defPPr>
            <a:lvl1pPr algn="ctr">
              <a:defRPr sz="37500">
                <a:solidFill>
                  <a:schemeClr val="bg1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defRPr>
            </a:lvl1pPr>
          </a:lstStyle>
          <a:p>
            <a:r>
              <a:rPr lang="en-US" altLang="zh-CN" sz="39000" dirty="0">
                <a:solidFill>
                  <a:srgbClr val="523A2C"/>
                </a:solidFill>
              </a:rPr>
              <a:t>1</a:t>
            </a:r>
            <a:endParaRPr lang="zh-CN" altLang="en-US" sz="39000" dirty="0">
              <a:solidFill>
                <a:srgbClr val="523A2C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4708232" y="2879196"/>
            <a:ext cx="20377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>
                <a:solidFill>
                  <a:srgbClr val="523A2C"/>
                </a:solidFill>
              </a:rPr>
              <a:t>需求分析</a:t>
            </a:r>
          </a:p>
        </p:txBody>
      </p:sp>
      <p:sp>
        <p:nvSpPr>
          <p:cNvPr id="7" name="任意多边形 6"/>
          <p:cNvSpPr/>
          <p:nvPr/>
        </p:nvSpPr>
        <p:spPr>
          <a:xfrm rot="10800000" flipH="1">
            <a:off x="6461760" y="0"/>
            <a:ext cx="5730240" cy="3911825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7748895" y="1192192"/>
            <a:ext cx="521395" cy="521395"/>
            <a:chOff x="9937750" y="2166942"/>
            <a:chExt cx="625475" cy="625475"/>
          </a:xfrm>
        </p:grpSpPr>
        <p:sp>
          <p:nvSpPr>
            <p:cNvPr id="13" name="椭圆 4"/>
            <p:cNvSpPr>
              <a:spLocks noChangeArrowheads="1"/>
            </p:cNvSpPr>
            <p:nvPr/>
          </p:nvSpPr>
          <p:spPr bwMode="auto">
            <a:xfrm>
              <a:off x="9937750" y="2166942"/>
              <a:ext cx="625475" cy="625475"/>
            </a:xfrm>
            <a:prstGeom prst="ellipse">
              <a:avLst/>
            </a:prstGeom>
            <a:solidFill>
              <a:srgbClr val="E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4" name="椭圆 5"/>
            <p:cNvSpPr>
              <a:spLocks noChangeArrowheads="1"/>
            </p:cNvSpPr>
            <p:nvPr/>
          </p:nvSpPr>
          <p:spPr bwMode="auto">
            <a:xfrm>
              <a:off x="10061357" y="2290549"/>
              <a:ext cx="378260" cy="378260"/>
            </a:xfrm>
            <a:prstGeom prst="ellipse">
              <a:avLst/>
            </a:prstGeom>
            <a:solidFill>
              <a:srgbClr val="D78F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322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2" grpId="0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/>
          <p:cNvSpPr/>
          <p:nvPr/>
        </p:nvSpPr>
        <p:spPr>
          <a:xfrm>
            <a:off x="1588" y="3508401"/>
            <a:ext cx="6255834" cy="3356517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>
                  <a:lumMod val="95000"/>
                </a:schemeClr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664237" y="1175494"/>
            <a:ext cx="3458588" cy="45300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ts val="2830"/>
              </a:lnSpc>
            </a:pPr>
            <a:r>
              <a:rPr lang="zh-CN" altLang="en-US" sz="2700" b="1" spc="100" dirty="0">
                <a:solidFill>
                  <a:srgbClr val="523A2C"/>
                </a:solidFill>
                <a:latin typeface="Montserrat" charset="0"/>
                <a:ea typeface="Montserrat" charset="0"/>
                <a:cs typeface="Montserrat" charset="0"/>
              </a:rPr>
              <a:t>大学生租房难的症结</a:t>
            </a:r>
            <a:endParaRPr lang="en-US" sz="2700" b="1" spc="100" dirty="0">
              <a:solidFill>
                <a:srgbClr val="523A2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1019075" y="303754"/>
            <a:ext cx="1299101" cy="1299101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821781" y="1040074"/>
            <a:ext cx="524547" cy="524547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1604910" y="654576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3600" dirty="0">
                <a:solidFill>
                  <a:srgbClr val="4F392B"/>
                </a:solidFill>
                <a:latin typeface="微软雅黑" charset="0"/>
                <a:ea typeface="微软雅黑" charset="0"/>
                <a:cs typeface="微软雅黑" charset="0"/>
              </a:rPr>
              <a:t>需求分析</a:t>
            </a:r>
            <a:endParaRPr lang="en-US" altLang="zh-CN" sz="3600" dirty="0">
              <a:solidFill>
                <a:srgbClr val="4F392B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E1004AB4-4218-4354-8987-694EEA313293}"/>
              </a:ext>
            </a:extLst>
          </p:cNvPr>
          <p:cNvGrpSpPr/>
          <p:nvPr/>
        </p:nvGrpSpPr>
        <p:grpSpPr>
          <a:xfrm>
            <a:off x="6664713" y="1926610"/>
            <a:ext cx="1426946" cy="561144"/>
            <a:chOff x="6664713" y="1926610"/>
            <a:chExt cx="1426946" cy="561144"/>
          </a:xfrm>
        </p:grpSpPr>
        <p:sp>
          <p:nvSpPr>
            <p:cNvPr id="29" name="TextBox 28"/>
            <p:cNvSpPr txBox="1"/>
            <p:nvPr/>
          </p:nvSpPr>
          <p:spPr>
            <a:xfrm>
              <a:off x="7599216" y="2079137"/>
              <a:ext cx="492443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zh-CN" altLang="en-US" sz="1200" dirty="0">
                  <a:solidFill>
                    <a:srgbClr val="523A2C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Montserrat" charset="0"/>
                </a:rPr>
                <a:t>没钱</a:t>
              </a:r>
              <a:endParaRPr lang="en-US" sz="1200" dirty="0">
                <a:solidFill>
                  <a:srgbClr val="523A2C"/>
                </a:solidFill>
                <a:latin typeface="黑体" panose="02010609060101010101" pitchFamily="49" charset="-122"/>
                <a:ea typeface="黑体" panose="02010609060101010101" pitchFamily="49" charset="-122"/>
                <a:cs typeface="Montserrat" charset="0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6664713" y="1926610"/>
              <a:ext cx="561144" cy="561144"/>
            </a:xfrm>
            <a:prstGeom prst="ellipse">
              <a:avLst/>
            </a:prstGeom>
            <a:solidFill>
              <a:srgbClr val="EDD1CF"/>
            </a:solidFill>
            <a:ln>
              <a:noFill/>
            </a:ln>
            <a:effectLst>
              <a:reflection stA="40000" endPos="3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4610733D-8C8F-49D0-896F-5A75DD0B1A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9102" y="2088569"/>
              <a:ext cx="316152" cy="284317"/>
            </a:xfrm>
            <a:prstGeom prst="rect">
              <a:avLst/>
            </a:prstGeom>
          </p:spPr>
        </p:pic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D98665E-85D5-4E37-B8D3-45B9C5411596}"/>
              </a:ext>
            </a:extLst>
          </p:cNvPr>
          <p:cNvGrpSpPr/>
          <p:nvPr/>
        </p:nvGrpSpPr>
        <p:grpSpPr>
          <a:xfrm>
            <a:off x="6664237" y="2877861"/>
            <a:ext cx="4812964" cy="561144"/>
            <a:chOff x="6664237" y="2877861"/>
            <a:chExt cx="4812964" cy="561144"/>
          </a:xfrm>
        </p:grpSpPr>
        <p:sp>
          <p:nvSpPr>
            <p:cNvPr id="26" name="TextBox 25"/>
            <p:cNvSpPr txBox="1"/>
            <p:nvPr/>
          </p:nvSpPr>
          <p:spPr>
            <a:xfrm>
              <a:off x="7599216" y="3016514"/>
              <a:ext cx="3877985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zh-CN" altLang="en-US" sz="1200" dirty="0">
                  <a:solidFill>
                    <a:srgbClr val="523A2C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Montserrat" charset="0"/>
                </a:rPr>
                <a:t>小中介发布的价位一般都是假的，会浪费你很多时间。</a:t>
              </a:r>
              <a:endParaRPr lang="en-US" sz="1200" dirty="0">
                <a:solidFill>
                  <a:srgbClr val="523A2C"/>
                </a:solidFill>
                <a:latin typeface="黑体" panose="02010609060101010101" pitchFamily="49" charset="-122"/>
                <a:ea typeface="黑体" panose="02010609060101010101" pitchFamily="49" charset="-122"/>
                <a:cs typeface="Montserrat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6664237" y="2877861"/>
              <a:ext cx="561144" cy="561144"/>
            </a:xfrm>
            <a:prstGeom prst="ellipse">
              <a:avLst/>
            </a:prstGeom>
            <a:solidFill>
              <a:srgbClr val="EDD1CF"/>
            </a:solidFill>
            <a:ln>
              <a:noFill/>
            </a:ln>
            <a:effectLst>
              <a:reflection stA="40000" endPos="3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E854F034-BE20-4849-937A-5CB62309E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7038" y="2993309"/>
              <a:ext cx="323411" cy="323411"/>
            </a:xfrm>
            <a:prstGeom prst="rect">
              <a:avLst/>
            </a:prstGeom>
          </p:spPr>
        </p:pic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70DFAA8C-0113-4505-8310-1E81ABC530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781" y="1953677"/>
            <a:ext cx="4203988" cy="42039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5CF8C1B3-A3F1-4837-AC83-120AD27DD2B9}"/>
              </a:ext>
            </a:extLst>
          </p:cNvPr>
          <p:cNvGrpSpPr/>
          <p:nvPr/>
        </p:nvGrpSpPr>
        <p:grpSpPr>
          <a:xfrm>
            <a:off x="6664237" y="3835040"/>
            <a:ext cx="3581857" cy="561144"/>
            <a:chOff x="6664237" y="3835040"/>
            <a:chExt cx="3581857" cy="561144"/>
          </a:xfrm>
        </p:grpSpPr>
        <p:sp>
          <p:nvSpPr>
            <p:cNvPr id="78" name="TextBox 25">
              <a:extLst>
                <a:ext uri="{FF2B5EF4-FFF2-40B4-BE49-F238E27FC236}">
                  <a16:creationId xmlns:a16="http://schemas.microsoft.com/office/drawing/2014/main" id="{456D11A9-AB8A-45A9-8C6C-72D06109114B}"/>
                </a:ext>
              </a:extLst>
            </p:cNvPr>
            <p:cNvSpPr txBox="1"/>
            <p:nvPr/>
          </p:nvSpPr>
          <p:spPr>
            <a:xfrm>
              <a:off x="7599216" y="3996301"/>
              <a:ext cx="2646878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zh-CN" altLang="en-US" sz="1200" dirty="0">
                  <a:solidFill>
                    <a:srgbClr val="523A2C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Montserrat" charset="0"/>
                </a:rPr>
                <a:t>对交通路线不熟悉以致于选择面窄。</a:t>
              </a:r>
              <a:endParaRPr lang="en-US" sz="1200" dirty="0">
                <a:solidFill>
                  <a:srgbClr val="523A2C"/>
                </a:solidFill>
                <a:latin typeface="黑体" panose="02010609060101010101" pitchFamily="49" charset="-122"/>
                <a:ea typeface="黑体" panose="02010609060101010101" pitchFamily="49" charset="-122"/>
                <a:cs typeface="Montserrat" charset="0"/>
              </a:endParaRPr>
            </a:p>
          </p:txBody>
        </p:sp>
        <p:sp>
          <p:nvSpPr>
            <p:cNvPr id="79" name="Oval 26">
              <a:extLst>
                <a:ext uri="{FF2B5EF4-FFF2-40B4-BE49-F238E27FC236}">
                  <a16:creationId xmlns:a16="http://schemas.microsoft.com/office/drawing/2014/main" id="{4FBB3AFC-A122-49B0-A32A-E919A736EDCE}"/>
                </a:ext>
              </a:extLst>
            </p:cNvPr>
            <p:cNvSpPr/>
            <p:nvPr/>
          </p:nvSpPr>
          <p:spPr>
            <a:xfrm>
              <a:off x="6664237" y="3835040"/>
              <a:ext cx="561144" cy="561144"/>
            </a:xfrm>
            <a:prstGeom prst="ellipse">
              <a:avLst/>
            </a:prstGeom>
            <a:solidFill>
              <a:srgbClr val="EDD1CF"/>
            </a:solidFill>
            <a:ln>
              <a:noFill/>
            </a:ln>
            <a:effectLst>
              <a:reflection stA="40000" endPos="3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2C82E086-726E-4438-A11F-CC20914AF50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5145" y="3976718"/>
              <a:ext cx="316167" cy="316167"/>
            </a:xfrm>
            <a:prstGeom prst="rect">
              <a:avLst/>
            </a:prstGeom>
          </p:spPr>
        </p:pic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CAD9227-22A4-460C-8A83-31FE0750054A}"/>
              </a:ext>
            </a:extLst>
          </p:cNvPr>
          <p:cNvGrpSpPr/>
          <p:nvPr/>
        </p:nvGrpSpPr>
        <p:grpSpPr>
          <a:xfrm>
            <a:off x="6664237" y="4792219"/>
            <a:ext cx="4043522" cy="561144"/>
            <a:chOff x="6664237" y="4792219"/>
            <a:chExt cx="4043522" cy="561144"/>
          </a:xfrm>
        </p:grpSpPr>
        <p:sp>
          <p:nvSpPr>
            <p:cNvPr id="81" name="TextBox 25">
              <a:extLst>
                <a:ext uri="{FF2B5EF4-FFF2-40B4-BE49-F238E27FC236}">
                  <a16:creationId xmlns:a16="http://schemas.microsoft.com/office/drawing/2014/main" id="{62F1617F-E97D-48FF-9ECA-FB68E2E8634E}"/>
                </a:ext>
              </a:extLst>
            </p:cNvPr>
            <p:cNvSpPr txBox="1"/>
            <p:nvPr/>
          </p:nvSpPr>
          <p:spPr>
            <a:xfrm>
              <a:off x="7599216" y="4939545"/>
              <a:ext cx="3108543" cy="27699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r>
                <a:rPr lang="zh-CN" altLang="en-US" sz="1200" dirty="0">
                  <a:solidFill>
                    <a:srgbClr val="523A2C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Montserrat" charset="0"/>
                </a:rPr>
                <a:t>如果是多人，得同时考虑多人的通勤时间。</a:t>
              </a:r>
              <a:endParaRPr lang="en-US" sz="1200" dirty="0">
                <a:solidFill>
                  <a:srgbClr val="523A2C"/>
                </a:solidFill>
                <a:latin typeface="黑体" panose="02010609060101010101" pitchFamily="49" charset="-122"/>
                <a:ea typeface="黑体" panose="02010609060101010101" pitchFamily="49" charset="-122"/>
                <a:cs typeface="Montserrat" charset="0"/>
              </a:endParaRPr>
            </a:p>
          </p:txBody>
        </p:sp>
        <p:sp>
          <p:nvSpPr>
            <p:cNvPr id="82" name="Oval 26">
              <a:extLst>
                <a:ext uri="{FF2B5EF4-FFF2-40B4-BE49-F238E27FC236}">
                  <a16:creationId xmlns:a16="http://schemas.microsoft.com/office/drawing/2014/main" id="{DF472790-0E41-45A7-85EB-39E9561B0424}"/>
                </a:ext>
              </a:extLst>
            </p:cNvPr>
            <p:cNvSpPr/>
            <p:nvPr/>
          </p:nvSpPr>
          <p:spPr>
            <a:xfrm>
              <a:off x="6664237" y="4792219"/>
              <a:ext cx="561144" cy="561144"/>
            </a:xfrm>
            <a:prstGeom prst="ellipse">
              <a:avLst/>
            </a:prstGeom>
            <a:solidFill>
              <a:srgbClr val="EDD1CF"/>
            </a:solidFill>
            <a:ln>
              <a:noFill/>
            </a:ln>
            <a:effectLst>
              <a:reflection stA="40000" endPos="3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7E7D615A-F521-4880-AFAE-50B7DFA73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62001" y="4889813"/>
              <a:ext cx="359311" cy="3593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228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5" grpId="0" animBg="1"/>
      <p:bldP spid="7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7724675" y="1288991"/>
            <a:ext cx="3301902" cy="3301902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0044372" y="4040619"/>
            <a:ext cx="792585" cy="792585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>
            <a:off x="8930209" y="1536397"/>
            <a:ext cx="954114" cy="3139229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zh-CN" sz="37500" dirty="0">
                <a:solidFill>
                  <a:srgbClr val="523A2C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rPr>
              <a:t>2</a:t>
            </a:r>
            <a:endParaRPr lang="zh-CN" altLang="en-US" sz="37500" dirty="0">
              <a:solidFill>
                <a:srgbClr val="523A2C"/>
              </a:solidFill>
              <a:latin typeface="ISOCP" panose="00000400000000000000" pitchFamily="2" charset="0"/>
              <a:ea typeface="造字工房悦黑（非商用）常规体" pitchFamily="50" charset="-122"/>
              <a:cs typeface="ISOCP" panose="00000400000000000000" pitchFamily="2" charset="0"/>
            </a:endParaRPr>
          </a:p>
        </p:txBody>
      </p:sp>
      <p:sp>
        <p:nvSpPr>
          <p:cNvPr id="7" name="任意多边形 6"/>
          <p:cNvSpPr/>
          <p:nvPr/>
        </p:nvSpPr>
        <p:spPr>
          <a:xfrm flipH="1">
            <a:off x="0" y="2957750"/>
            <a:ext cx="4884516" cy="3911825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195504" y="2257956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36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总体设计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3423678" y="1837029"/>
            <a:ext cx="420927" cy="420927"/>
            <a:chOff x="9937750" y="2166942"/>
            <a:chExt cx="625475" cy="625475"/>
          </a:xfrm>
        </p:grpSpPr>
        <p:sp>
          <p:nvSpPr>
            <p:cNvPr id="15" name="椭圆 4"/>
            <p:cNvSpPr>
              <a:spLocks noChangeArrowheads="1"/>
            </p:cNvSpPr>
            <p:nvPr/>
          </p:nvSpPr>
          <p:spPr bwMode="auto">
            <a:xfrm>
              <a:off x="9937750" y="2166942"/>
              <a:ext cx="625475" cy="625475"/>
            </a:xfrm>
            <a:prstGeom prst="ellipse">
              <a:avLst/>
            </a:prstGeom>
            <a:solidFill>
              <a:srgbClr val="E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6" name="椭圆 5"/>
            <p:cNvSpPr>
              <a:spLocks noChangeArrowheads="1"/>
            </p:cNvSpPr>
            <p:nvPr/>
          </p:nvSpPr>
          <p:spPr bwMode="auto">
            <a:xfrm>
              <a:off x="10061357" y="2290549"/>
              <a:ext cx="378260" cy="378260"/>
            </a:xfrm>
            <a:prstGeom prst="ellipse">
              <a:avLst/>
            </a:prstGeom>
            <a:solidFill>
              <a:srgbClr val="D78F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7606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/>
        </p:nvSpPr>
        <p:spPr>
          <a:xfrm>
            <a:off x="1019075" y="303754"/>
            <a:ext cx="1299101" cy="1299101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821781" y="1040074"/>
            <a:ext cx="524547" cy="524547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1604910" y="654576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3600" dirty="0">
                <a:solidFill>
                  <a:srgbClr val="4F392B"/>
                </a:solidFill>
                <a:latin typeface="微软雅黑" charset="0"/>
                <a:ea typeface="微软雅黑" charset="0"/>
                <a:cs typeface="微软雅黑" charset="0"/>
              </a:rPr>
              <a:t>总体设计</a:t>
            </a:r>
            <a:endParaRPr lang="en-US" altLang="zh-CN" sz="3600" dirty="0">
              <a:solidFill>
                <a:srgbClr val="4F392B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4F1C012A-89E0-4185-8118-4AAC716894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59" t="26818" r="27593" b="20379"/>
          <a:stretch/>
        </p:blipFill>
        <p:spPr>
          <a:xfrm>
            <a:off x="6557759" y="2301353"/>
            <a:ext cx="4099143" cy="3621232"/>
          </a:xfrm>
          <a:prstGeom prst="rect">
            <a:avLst/>
          </a:prstGeom>
          <a:ln>
            <a:solidFill>
              <a:schemeClr val="accent2">
                <a:lumMod val="20000"/>
                <a:lumOff val="80000"/>
              </a:schemeClr>
            </a:solidFill>
          </a:ln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6DD5CD57-1F54-4FD6-AE42-B0C6D27718E5}"/>
              </a:ext>
            </a:extLst>
          </p:cNvPr>
          <p:cNvGrpSpPr/>
          <p:nvPr/>
        </p:nvGrpSpPr>
        <p:grpSpPr>
          <a:xfrm>
            <a:off x="1533831" y="2127946"/>
            <a:ext cx="2822400" cy="4398643"/>
            <a:chOff x="1533831" y="2127946"/>
            <a:chExt cx="2822400" cy="4398643"/>
          </a:xfrm>
        </p:grpSpPr>
        <p:sp>
          <p:nvSpPr>
            <p:cNvPr id="13" name="流程图: 过程 12">
              <a:extLst>
                <a:ext uri="{FF2B5EF4-FFF2-40B4-BE49-F238E27FC236}">
                  <a16:creationId xmlns:a16="http://schemas.microsoft.com/office/drawing/2014/main" id="{3CFB5261-1006-47B0-B378-8345F5FD5F1E}"/>
                </a:ext>
              </a:extLst>
            </p:cNvPr>
            <p:cNvSpPr/>
            <p:nvPr/>
          </p:nvSpPr>
          <p:spPr>
            <a:xfrm>
              <a:off x="1533831" y="2127946"/>
              <a:ext cx="2822400" cy="880572"/>
            </a:xfrm>
            <a:prstGeom prst="flowChartProcess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爬取房源数据</a:t>
              </a:r>
            </a:p>
          </p:txBody>
        </p:sp>
        <p:sp>
          <p:nvSpPr>
            <p:cNvPr id="34" name="流程图: 过程 33">
              <a:extLst>
                <a:ext uri="{FF2B5EF4-FFF2-40B4-BE49-F238E27FC236}">
                  <a16:creationId xmlns:a16="http://schemas.microsoft.com/office/drawing/2014/main" id="{A8E40385-5696-40BD-9716-AD5AB878975D}"/>
                </a:ext>
              </a:extLst>
            </p:cNvPr>
            <p:cNvSpPr/>
            <p:nvPr/>
          </p:nvSpPr>
          <p:spPr>
            <a:xfrm>
              <a:off x="1535098" y="3671683"/>
              <a:ext cx="2821133" cy="880572"/>
            </a:xfrm>
            <a:prstGeom prst="flowChartProcess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打开地图加载房源数据</a:t>
              </a:r>
            </a:p>
          </p:txBody>
        </p:sp>
        <p:sp>
          <p:nvSpPr>
            <p:cNvPr id="35" name="流程图: 过程 34">
              <a:extLst>
                <a:ext uri="{FF2B5EF4-FFF2-40B4-BE49-F238E27FC236}">
                  <a16:creationId xmlns:a16="http://schemas.microsoft.com/office/drawing/2014/main" id="{B8EEEE87-3000-4D32-95C5-B9658DE4E2EF}"/>
                </a:ext>
              </a:extLst>
            </p:cNvPr>
            <p:cNvSpPr/>
            <p:nvPr/>
          </p:nvSpPr>
          <p:spPr>
            <a:xfrm>
              <a:off x="1533831" y="5215420"/>
              <a:ext cx="2822400" cy="880572"/>
            </a:xfrm>
            <a:prstGeom prst="flowChartProcess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/>
                <a:t>选出合适的房源</a:t>
              </a:r>
            </a:p>
          </p:txBody>
        </p:sp>
        <p:sp>
          <p:nvSpPr>
            <p:cNvPr id="23" name="箭头: 下 22">
              <a:extLst>
                <a:ext uri="{FF2B5EF4-FFF2-40B4-BE49-F238E27FC236}">
                  <a16:creationId xmlns:a16="http://schemas.microsoft.com/office/drawing/2014/main" id="{59F2E3C5-E4FD-448B-9D6C-D62895E3A82A}"/>
                </a:ext>
              </a:extLst>
            </p:cNvPr>
            <p:cNvSpPr/>
            <p:nvPr/>
          </p:nvSpPr>
          <p:spPr>
            <a:xfrm>
              <a:off x="2843323" y="3008518"/>
              <a:ext cx="203415" cy="663165"/>
            </a:xfrm>
            <a:prstGeom prst="downArrow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箭头: 下 36">
              <a:extLst>
                <a:ext uri="{FF2B5EF4-FFF2-40B4-BE49-F238E27FC236}">
                  <a16:creationId xmlns:a16="http://schemas.microsoft.com/office/drawing/2014/main" id="{6FAA3DFD-A8EF-46B2-9708-580CEBA66298}"/>
                </a:ext>
              </a:extLst>
            </p:cNvPr>
            <p:cNvSpPr/>
            <p:nvPr/>
          </p:nvSpPr>
          <p:spPr>
            <a:xfrm>
              <a:off x="2843323" y="4552255"/>
              <a:ext cx="203415" cy="663165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TextBox 22">
              <a:extLst>
                <a:ext uri="{FF2B5EF4-FFF2-40B4-BE49-F238E27FC236}">
                  <a16:creationId xmlns:a16="http://schemas.microsoft.com/office/drawing/2014/main" id="{0DB36658-4B1F-44A7-B42E-4D1C45D1B845}"/>
                </a:ext>
              </a:extLst>
            </p:cNvPr>
            <p:cNvSpPr txBox="1"/>
            <p:nvPr/>
          </p:nvSpPr>
          <p:spPr>
            <a:xfrm>
              <a:off x="2660336" y="6280368"/>
              <a:ext cx="569388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Montserrat" charset="0"/>
                </a:rPr>
                <a:t>流程图</a:t>
              </a:r>
              <a:endParaRPr lang="en-US" sz="10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Montserrat" charset="0"/>
              </a:endParaRPr>
            </a:p>
          </p:txBody>
        </p:sp>
      </p:grpSp>
      <p:sp>
        <p:nvSpPr>
          <p:cNvPr id="39" name="TextBox 22">
            <a:extLst>
              <a:ext uri="{FF2B5EF4-FFF2-40B4-BE49-F238E27FC236}">
                <a16:creationId xmlns:a16="http://schemas.microsoft.com/office/drawing/2014/main" id="{10D6CA5E-9EC0-47CB-884F-D659E1F52D26}"/>
              </a:ext>
            </a:extLst>
          </p:cNvPr>
          <p:cNvSpPr txBox="1"/>
          <p:nvPr/>
        </p:nvSpPr>
        <p:spPr>
          <a:xfrm>
            <a:off x="8264650" y="6280368"/>
            <a:ext cx="697628" cy="246221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Montserrat" charset="0"/>
              </a:rPr>
              <a:t>程序界面</a:t>
            </a:r>
            <a:endParaRPr lang="en-US" sz="1000" dirty="0">
              <a:solidFill>
                <a:schemeClr val="tx2"/>
              </a:solidFill>
              <a:latin typeface="黑体" panose="02010609060101010101" pitchFamily="49" charset="-122"/>
              <a:ea typeface="黑体" panose="02010609060101010101" pitchFamily="49" charset="-122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062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/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/>
        </p:nvSpPr>
        <p:spPr>
          <a:xfrm>
            <a:off x="1019075" y="303754"/>
            <a:ext cx="1299101" cy="1299101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821781" y="1040074"/>
            <a:ext cx="524547" cy="524547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1604910" y="654576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3600" dirty="0">
                <a:solidFill>
                  <a:srgbClr val="4F392B"/>
                </a:solidFill>
                <a:latin typeface="微软雅黑" charset="0"/>
                <a:ea typeface="微软雅黑" charset="0"/>
                <a:cs typeface="微软雅黑" charset="0"/>
              </a:rPr>
              <a:t>总体设计</a:t>
            </a:r>
            <a:endParaRPr lang="en-US" altLang="zh-CN" sz="3600" dirty="0">
              <a:solidFill>
                <a:srgbClr val="4F392B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F756096-5225-44E5-BCE0-023EFE8E426F}"/>
              </a:ext>
            </a:extLst>
          </p:cNvPr>
          <p:cNvGrpSpPr/>
          <p:nvPr/>
        </p:nvGrpSpPr>
        <p:grpSpPr>
          <a:xfrm>
            <a:off x="2531160" y="1564621"/>
            <a:ext cx="7129680" cy="4920412"/>
            <a:chOff x="2531160" y="1564621"/>
            <a:chExt cx="7129680" cy="4920412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17A5BEF5-2041-4B7F-9FC6-5384ECFC51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400" b="4083"/>
            <a:stretch/>
          </p:blipFill>
          <p:spPr>
            <a:xfrm>
              <a:off x="2531160" y="1564621"/>
              <a:ext cx="7129680" cy="4397456"/>
            </a:xfrm>
            <a:prstGeom prst="rect">
              <a:avLst/>
            </a:prstGeom>
          </p:spPr>
        </p:pic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89095330-E40D-4F5F-A735-53070FBF222C}"/>
                </a:ext>
              </a:extLst>
            </p:cNvPr>
            <p:cNvSpPr txBox="1"/>
            <p:nvPr/>
          </p:nvSpPr>
          <p:spPr>
            <a:xfrm>
              <a:off x="5811305" y="6238812"/>
              <a:ext cx="569388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Montserrat" charset="0"/>
                </a:rPr>
                <a:t>效果图</a:t>
              </a:r>
              <a:endParaRPr lang="en-US" sz="10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Montserra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2066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椭圆 30"/>
          <p:cNvSpPr/>
          <p:nvPr/>
        </p:nvSpPr>
        <p:spPr>
          <a:xfrm>
            <a:off x="1019075" y="303754"/>
            <a:ext cx="1299101" cy="1299101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821781" y="1040074"/>
            <a:ext cx="524547" cy="524547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1604910" y="654576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3600" dirty="0">
                <a:solidFill>
                  <a:srgbClr val="4F392B"/>
                </a:solidFill>
                <a:latin typeface="微软雅黑" charset="0"/>
                <a:ea typeface="微软雅黑" charset="0"/>
                <a:cs typeface="微软雅黑" charset="0"/>
              </a:rPr>
              <a:t>总体设计</a:t>
            </a:r>
            <a:endParaRPr lang="en-US" altLang="zh-CN" sz="3600" dirty="0">
              <a:solidFill>
                <a:srgbClr val="4F392B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9A277AE3-D62A-447D-B600-38366F46C91B}"/>
              </a:ext>
            </a:extLst>
          </p:cNvPr>
          <p:cNvGrpSpPr/>
          <p:nvPr/>
        </p:nvGrpSpPr>
        <p:grpSpPr>
          <a:xfrm>
            <a:off x="2530199" y="1516425"/>
            <a:ext cx="7131600" cy="4968608"/>
            <a:chOff x="2530199" y="1516425"/>
            <a:chExt cx="7131600" cy="4968608"/>
          </a:xfrm>
        </p:grpSpPr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89095330-E40D-4F5F-A735-53070FBF222C}"/>
                </a:ext>
              </a:extLst>
            </p:cNvPr>
            <p:cNvSpPr txBox="1"/>
            <p:nvPr/>
          </p:nvSpPr>
          <p:spPr>
            <a:xfrm>
              <a:off x="5811305" y="6238812"/>
              <a:ext cx="569388" cy="246221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1000" dirty="0">
                  <a:solidFill>
                    <a:schemeClr val="tx2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Montserrat" charset="0"/>
                </a:rPr>
                <a:t>效果图</a:t>
              </a:r>
              <a:endParaRPr lang="en-US" sz="1000" dirty="0">
                <a:solidFill>
                  <a:schemeClr val="tx2"/>
                </a:solidFill>
                <a:latin typeface="黑体" panose="02010609060101010101" pitchFamily="49" charset="-122"/>
                <a:ea typeface="黑体" panose="02010609060101010101" pitchFamily="49" charset="-122"/>
                <a:cs typeface="Montserrat" charset="0"/>
              </a:endParaRPr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D12DD26-78ED-4AD5-9461-767D3A4155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469" b="3960"/>
            <a:stretch/>
          </p:blipFill>
          <p:spPr>
            <a:xfrm>
              <a:off x="2530199" y="1516425"/>
              <a:ext cx="7131600" cy="440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1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4381573" y="415443"/>
            <a:ext cx="3301902" cy="3301902"/>
          </a:xfrm>
          <a:prstGeom prst="ellipse">
            <a:avLst/>
          </a:prstGeom>
          <a:solidFill>
            <a:srgbClr val="EDD1CF"/>
          </a:solidFill>
          <a:ln>
            <a:noFill/>
          </a:ln>
          <a:effectLst>
            <a:reflection stA="40000" endPos="3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3783601" y="3004660"/>
            <a:ext cx="414118" cy="414118"/>
          </a:xfrm>
          <a:prstGeom prst="ellipse">
            <a:avLst/>
          </a:pr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>
            <a:off x="5607889" y="723809"/>
            <a:ext cx="954114" cy="3139229"/>
          </a:xfrm>
          <a:prstGeom prst="rect">
            <a:avLst/>
          </a:prstGeom>
          <a:noFill/>
          <a:effectLst>
            <a:reflection endPos="0" dist="50800" dir="5400000" sy="-100000" algn="bl" rotWithShape="0"/>
          </a:effectLst>
        </p:spPr>
        <p:txBody>
          <a:bodyPr wrap="square" rtlCol="0" anchor="ctr">
            <a:noAutofit/>
          </a:bodyPr>
          <a:lstStyle/>
          <a:p>
            <a:pPr algn="ctr"/>
            <a:r>
              <a:rPr lang="en-US" altLang="zh-CN" sz="37500" dirty="0">
                <a:solidFill>
                  <a:srgbClr val="523A2C"/>
                </a:solidFill>
                <a:latin typeface="ISOCP" panose="00000400000000000000" pitchFamily="2" charset="0"/>
                <a:ea typeface="造字工房悦黑（非商用）常规体" pitchFamily="50" charset="-122"/>
                <a:cs typeface="ISOCP" panose="00000400000000000000" pitchFamily="2" charset="0"/>
              </a:rPr>
              <a:t>3</a:t>
            </a:r>
            <a:endParaRPr lang="zh-CN" altLang="en-US" sz="37500" dirty="0">
              <a:solidFill>
                <a:srgbClr val="523A2C"/>
              </a:solidFill>
              <a:latin typeface="ISOCP" panose="00000400000000000000" pitchFamily="2" charset="0"/>
              <a:ea typeface="造字工房悦黑（非商用）常规体" pitchFamily="50" charset="-122"/>
              <a:cs typeface="ISOCP" panose="00000400000000000000" pitchFamily="2" charset="0"/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6431280" y="2957750"/>
            <a:ext cx="5760720" cy="3911825"/>
          </a:xfrm>
          <a:custGeom>
            <a:avLst/>
            <a:gdLst>
              <a:gd name="connsiteX0" fmla="*/ 4052585 w 7495569"/>
              <a:gd name="connsiteY0" fmla="*/ 0 h 5760400"/>
              <a:gd name="connsiteX1" fmla="*/ 7413052 w 7495569"/>
              <a:gd name="connsiteY1" fmla="*/ 1786746 h 5760400"/>
              <a:gd name="connsiteX2" fmla="*/ 7495569 w 7495569"/>
              <a:gd name="connsiteY2" fmla="*/ 1922573 h 5760400"/>
              <a:gd name="connsiteX3" fmla="*/ 7495569 w 7495569"/>
              <a:gd name="connsiteY3" fmla="*/ 5760400 h 5760400"/>
              <a:gd name="connsiteX4" fmla="*/ 381273 w 7495569"/>
              <a:gd name="connsiteY4" fmla="*/ 5760400 h 5760400"/>
              <a:gd name="connsiteX5" fmla="*/ 318473 w 7495569"/>
              <a:gd name="connsiteY5" fmla="*/ 5630034 h 5760400"/>
              <a:gd name="connsiteX6" fmla="*/ 0 w 7495569"/>
              <a:gd name="connsiteY6" fmla="*/ 4052585 h 5760400"/>
              <a:gd name="connsiteX7" fmla="*/ 4052585 w 7495569"/>
              <a:gd name="connsiteY7" fmla="*/ 0 h 576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5569" h="5760400">
                <a:moveTo>
                  <a:pt x="4052585" y="0"/>
                </a:moveTo>
                <a:cubicBezTo>
                  <a:pt x="5451448" y="0"/>
                  <a:pt x="6684773" y="708752"/>
                  <a:pt x="7413052" y="1786746"/>
                </a:cubicBezTo>
                <a:lnTo>
                  <a:pt x="7495569" y="1922573"/>
                </a:lnTo>
                <a:lnTo>
                  <a:pt x="7495569" y="5760400"/>
                </a:lnTo>
                <a:lnTo>
                  <a:pt x="381273" y="5760400"/>
                </a:lnTo>
                <a:lnTo>
                  <a:pt x="318473" y="5630034"/>
                </a:lnTo>
                <a:cubicBezTo>
                  <a:pt x="113401" y="5145190"/>
                  <a:pt x="0" y="4612131"/>
                  <a:pt x="0" y="4052585"/>
                </a:cubicBezTo>
                <a:cubicBezTo>
                  <a:pt x="0" y="1814404"/>
                  <a:pt x="1814404" y="0"/>
                  <a:pt x="4052585" y="0"/>
                </a:cubicBezTo>
                <a:close/>
              </a:path>
            </a:pathLst>
          </a:custGeom>
          <a:solidFill>
            <a:srgbClr val="F6E8E7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523A2C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5232232" y="4285696"/>
            <a:ext cx="20313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523A2C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技术实现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303790" y="4932027"/>
            <a:ext cx="611041" cy="611041"/>
            <a:chOff x="9937750" y="2166942"/>
            <a:chExt cx="625475" cy="625475"/>
          </a:xfrm>
        </p:grpSpPr>
        <p:sp>
          <p:nvSpPr>
            <p:cNvPr id="12" name="椭圆 4"/>
            <p:cNvSpPr>
              <a:spLocks noChangeArrowheads="1"/>
            </p:cNvSpPr>
            <p:nvPr/>
          </p:nvSpPr>
          <p:spPr bwMode="auto">
            <a:xfrm>
              <a:off x="9937750" y="2166942"/>
              <a:ext cx="625475" cy="625475"/>
            </a:xfrm>
            <a:prstGeom prst="ellipse">
              <a:avLst/>
            </a:prstGeom>
            <a:solidFill>
              <a:srgbClr val="E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椭圆 5"/>
            <p:cNvSpPr>
              <a:spLocks noChangeArrowheads="1"/>
            </p:cNvSpPr>
            <p:nvPr/>
          </p:nvSpPr>
          <p:spPr bwMode="auto">
            <a:xfrm>
              <a:off x="10061357" y="2290549"/>
              <a:ext cx="378260" cy="378260"/>
            </a:xfrm>
            <a:prstGeom prst="ellipse">
              <a:avLst/>
            </a:prstGeom>
            <a:solidFill>
              <a:srgbClr val="D78F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 cmpd="sng">
                  <a:solidFill>
                    <a:srgbClr val="395E8A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326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 animBg="1"/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heme/theme1.xml><?xml version="1.0" encoding="utf-8"?>
<a:theme xmlns:a="http://schemas.openxmlformats.org/drawingml/2006/main" name="第一PPT，www.1ppt.com">
  <a:themeElements>
    <a:clrScheme name="自定义 601">
      <a:dk1>
        <a:srgbClr val="4D4D4D"/>
      </a:dk1>
      <a:lt1>
        <a:sysClr val="window" lastClr="FFFFFF"/>
      </a:lt1>
      <a:dk2>
        <a:srgbClr val="4D4D4D"/>
      </a:dk2>
      <a:lt2>
        <a:srgbClr val="FFFFFF"/>
      </a:lt2>
      <a:accent1>
        <a:srgbClr val="956951"/>
      </a:accent1>
      <a:accent2>
        <a:srgbClr val="B07982"/>
      </a:accent2>
      <a:accent3>
        <a:srgbClr val="9D8855"/>
      </a:accent3>
      <a:accent4>
        <a:srgbClr val="62A088"/>
      </a:accent4>
      <a:accent5>
        <a:srgbClr val="5F77AB"/>
      </a:accent5>
      <a:accent6>
        <a:srgbClr val="FFC000"/>
      </a:accent6>
      <a:hlink>
        <a:srgbClr val="2998E3"/>
      </a:hlink>
      <a:folHlink>
        <a:srgbClr val="A5A5A5"/>
      </a:folHlink>
    </a:clrScheme>
    <a:fontScheme name="自定义 12">
      <a:majorFont>
        <a:latin typeface="Tempus Sans ITC"/>
        <a:ea typeface="幼圆"/>
        <a:cs typeface=""/>
      </a:majorFont>
      <a:minorFont>
        <a:latin typeface="Calibri"/>
        <a:ea typeface="幼圆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A000120150608A07KPBG</Template>
  <TotalTime>393</TotalTime>
  <Words>416</Words>
  <Application>Microsoft Office PowerPoint</Application>
  <PresentationFormat>宽屏</PresentationFormat>
  <Paragraphs>58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ISOCP</vt:lpstr>
      <vt:lpstr>MingLiU_HKSCS-ExtB</vt:lpstr>
      <vt:lpstr>Montserrat</vt:lpstr>
      <vt:lpstr>黑体</vt:lpstr>
      <vt:lpstr>华文细黑</vt:lpstr>
      <vt:lpstr>宋体</vt:lpstr>
      <vt:lpstr>微软雅黑</vt:lpstr>
      <vt:lpstr>幼圆</vt:lpstr>
      <vt:lpstr>Arial</vt:lpstr>
      <vt:lpstr>Calibri</vt:lpstr>
      <vt:lpstr>Wingdings 2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粉色圆点</dc:title>
  <dc:creator>第一PPT模板网-WWW.1PPT.COM</dc:creator>
  <cp:keywords>第一PPT模板网-WWW.1PPT.COM</cp:keywords>
  <cp:lastModifiedBy>范 垄垄</cp:lastModifiedBy>
  <cp:revision>32</cp:revision>
  <dcterms:created xsi:type="dcterms:W3CDTF">2015-06-24T12:12:45Z</dcterms:created>
  <dcterms:modified xsi:type="dcterms:W3CDTF">2021-06-17T07:21:13Z</dcterms:modified>
</cp:coreProperties>
</file>

<file path=docProps/thumbnail.jpeg>
</file>